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73" r:id="rId1"/>
  </p:sldMasterIdLst>
  <p:notesMasterIdLst>
    <p:notesMasterId r:id="rId11"/>
  </p:notesMasterIdLst>
  <p:sldIdLst>
    <p:sldId id="256" r:id="rId2"/>
    <p:sldId id="257" r:id="rId3"/>
    <p:sldId id="264" r:id="rId4"/>
    <p:sldId id="259" r:id="rId5"/>
    <p:sldId id="260" r:id="rId6"/>
    <p:sldId id="265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Gelasio" panose="020B0604020202020204" charset="0"/>
      <p:regular r:id="rId16"/>
    </p:embeddedFont>
    <p:embeddedFont>
      <p:font typeface="Lato" panose="020F0502020204030203" pitchFamily="34" charset="0"/>
      <p:regular r:id="rId17"/>
      <p:bold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64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841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32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03758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354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96069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542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596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80362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744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080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81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0185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124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20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170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370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366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496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582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51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2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061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3" r:id="rId19"/>
    <p:sldLayoutId id="2147483894" r:id="rId20"/>
    <p:sldLayoutId id="2147483895" r:id="rId21"/>
    <p:sldLayoutId id="2147483896" r:id="rId22"/>
    <p:sldLayoutId id="2147483897" r:id="rId23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6267" y="1443871"/>
            <a:ext cx="6756400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    Agentic RAG        Chatbot For Multi-Format Document QA Using MCP</a:t>
            </a:r>
            <a:endParaRPr lang="en-US" sz="61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5696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latin typeface="Lato" pitchFamily="34" charset="0"/>
                <a:ea typeface="Lato" pitchFamily="34" charset="-122"/>
                <a:cs typeface="Lato" pitchFamily="34" charset="-120"/>
              </a:rPr>
              <a:t>A multi-turn document question-answering system supporting PDF, DOCX, PPTX, TXT, and CSV formats. Built using Google Gemini, FAISS, LangChain, and the Model Context Protocol (MCP).</a:t>
            </a:r>
            <a:endParaRPr lang="en-US" sz="17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295"/>
            <a:ext cx="7875270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🧠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Modular Agent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734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2686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1718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38732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2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IngestionAgent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61473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Parses text and images from documents using PyMuPDF, python-docx, pptx, and OCR.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5734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52686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1718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38732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2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RetrievalAgent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61473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Searches for relevant chunks using FAISS vector store with OpenAI or SBERT embeddings.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6481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3433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246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4994791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31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LLMResponseAgent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2220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Uses Google Gemini Pro via LangChain to generate answers.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6481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3433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246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4994791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31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MCP Protocol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2220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message passing between agents for multi-turn dialogue handling.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D349B-1D00-DF2C-9ED2-62F46741A5B7}"/>
              </a:ext>
            </a:extLst>
          </p:cNvPr>
          <p:cNvSpPr/>
          <p:nvPr/>
        </p:nvSpPr>
        <p:spPr>
          <a:xfrm>
            <a:off x="5638800" y="1399105"/>
            <a:ext cx="3606800" cy="118533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Ingestion agent </a:t>
            </a:r>
          </a:p>
          <a:p>
            <a:pPr algn="ctr"/>
            <a:r>
              <a:rPr lang="en-US" b="1" dirty="0"/>
              <a:t>parser and preprocess the data/text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77E91-B722-40FF-DFF2-F5D079DEB0D9}"/>
              </a:ext>
            </a:extLst>
          </p:cNvPr>
          <p:cNvSpPr/>
          <p:nvPr/>
        </p:nvSpPr>
        <p:spPr>
          <a:xfrm>
            <a:off x="10490201" y="3378199"/>
            <a:ext cx="3606800" cy="118533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FAISS Store</a:t>
            </a:r>
          </a:p>
          <a:p>
            <a:pPr algn="ctr"/>
            <a:r>
              <a:rPr lang="en-US" b="1" dirty="0"/>
              <a:t>Which stores the embeddings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31C79-E31C-5D43-B80D-9A73041B7168}"/>
              </a:ext>
            </a:extLst>
          </p:cNvPr>
          <p:cNvSpPr/>
          <p:nvPr/>
        </p:nvSpPr>
        <p:spPr>
          <a:xfrm>
            <a:off x="5638800" y="3378199"/>
            <a:ext cx="3606800" cy="118533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Sentence Transformer </a:t>
            </a:r>
          </a:p>
          <a:p>
            <a:pPr algn="ctr"/>
            <a:r>
              <a:rPr lang="en-US" b="1" dirty="0"/>
              <a:t>(generates the embeddings)</a:t>
            </a:r>
            <a:endParaRPr lang="en-IN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83D26-4BFC-41E2-2F21-2D0FCDF69726}"/>
              </a:ext>
            </a:extLst>
          </p:cNvPr>
          <p:cNvSpPr/>
          <p:nvPr/>
        </p:nvSpPr>
        <p:spPr>
          <a:xfrm>
            <a:off x="10422467" y="5308600"/>
            <a:ext cx="3606800" cy="118533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Retrieval agent</a:t>
            </a:r>
          </a:p>
          <a:p>
            <a:pPr algn="ctr"/>
            <a:r>
              <a:rPr lang="en-US" b="1" dirty="0"/>
              <a:t>(gets the info from vector database)</a:t>
            </a:r>
            <a:endParaRPr lang="en-IN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1ED089-ECE5-E786-FFBD-047E8370BFA8}"/>
              </a:ext>
            </a:extLst>
          </p:cNvPr>
          <p:cNvSpPr/>
          <p:nvPr/>
        </p:nvSpPr>
        <p:spPr>
          <a:xfrm>
            <a:off x="1998134" y="1076322"/>
            <a:ext cx="2015066" cy="1917701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UI to upload document</a:t>
            </a:r>
            <a:endParaRPr lang="en-IN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AA614B-6E86-4777-766D-3B64E5A0E944}"/>
              </a:ext>
            </a:extLst>
          </p:cNvPr>
          <p:cNvSpPr/>
          <p:nvPr/>
        </p:nvSpPr>
        <p:spPr>
          <a:xfrm>
            <a:off x="1104901" y="5308600"/>
            <a:ext cx="3606800" cy="11853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LLM RESPONSE</a:t>
            </a:r>
          </a:p>
          <a:p>
            <a:pPr algn="ctr"/>
            <a:r>
              <a:rPr lang="en-US" b="1" dirty="0"/>
              <a:t>(Generates the output)</a:t>
            </a:r>
            <a:endParaRPr lang="en-IN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85935-F8D7-71A9-AD72-291C04B086A1}"/>
              </a:ext>
            </a:extLst>
          </p:cNvPr>
          <p:cNvSpPr/>
          <p:nvPr/>
        </p:nvSpPr>
        <p:spPr>
          <a:xfrm>
            <a:off x="1049868" y="7416799"/>
            <a:ext cx="3606800" cy="5926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 and Source chunks</a:t>
            </a:r>
            <a:endParaRPr lang="en-IN" sz="2000" b="1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935BBB5-637D-117D-13B7-E5340CB34512}"/>
              </a:ext>
            </a:extLst>
          </p:cNvPr>
          <p:cNvSpPr/>
          <p:nvPr/>
        </p:nvSpPr>
        <p:spPr>
          <a:xfrm>
            <a:off x="6527797" y="4787901"/>
            <a:ext cx="2946401" cy="1845732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MCP message</a:t>
            </a:r>
          </a:p>
          <a:p>
            <a:pPr algn="ctr"/>
            <a:endParaRPr lang="en-IN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CE815C-0DB9-E6C6-D3F5-E2505AA1A2E3}"/>
              </a:ext>
            </a:extLst>
          </p:cNvPr>
          <p:cNvSpPr/>
          <p:nvPr/>
        </p:nvSpPr>
        <p:spPr>
          <a:xfrm>
            <a:off x="4301067" y="2026705"/>
            <a:ext cx="711200" cy="2878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A59BAF-C148-9B84-80D4-38ADD29CC180}"/>
              </a:ext>
            </a:extLst>
          </p:cNvPr>
          <p:cNvSpPr/>
          <p:nvPr/>
        </p:nvSpPr>
        <p:spPr>
          <a:xfrm>
            <a:off x="7315200" y="2678639"/>
            <a:ext cx="304800" cy="6434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5091BC-8B09-EDD9-F47E-31EDEDC50209}"/>
              </a:ext>
            </a:extLst>
          </p:cNvPr>
          <p:cNvSpPr/>
          <p:nvPr/>
        </p:nvSpPr>
        <p:spPr>
          <a:xfrm>
            <a:off x="9512300" y="3937000"/>
            <a:ext cx="711200" cy="2878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FE61715-DFA9-2EF6-0655-0433CCFFBE88}"/>
              </a:ext>
            </a:extLst>
          </p:cNvPr>
          <p:cNvSpPr/>
          <p:nvPr/>
        </p:nvSpPr>
        <p:spPr>
          <a:xfrm>
            <a:off x="12090401" y="4665133"/>
            <a:ext cx="304800" cy="6434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2FD45D-FFEC-060F-E718-BCDDF3561A1B}"/>
              </a:ext>
            </a:extLst>
          </p:cNvPr>
          <p:cNvSpPr/>
          <p:nvPr/>
        </p:nvSpPr>
        <p:spPr>
          <a:xfrm>
            <a:off x="2548468" y="6557433"/>
            <a:ext cx="304800" cy="6434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91500181-83DB-7781-31E3-30A12CDF8A08}"/>
              </a:ext>
            </a:extLst>
          </p:cNvPr>
          <p:cNvSpPr/>
          <p:nvPr/>
        </p:nvSpPr>
        <p:spPr>
          <a:xfrm>
            <a:off x="5520267" y="5588001"/>
            <a:ext cx="694266" cy="3217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5BBEF1C-9480-FA2A-2932-44EBA7294CED}"/>
              </a:ext>
            </a:extLst>
          </p:cNvPr>
          <p:cNvSpPr/>
          <p:nvPr/>
        </p:nvSpPr>
        <p:spPr>
          <a:xfrm>
            <a:off x="9127065" y="5579535"/>
            <a:ext cx="694266" cy="3217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A852CE-36D3-1330-CF5C-A2BAA47DFED3}"/>
              </a:ext>
            </a:extLst>
          </p:cNvPr>
          <p:cNvSpPr/>
          <p:nvPr/>
        </p:nvSpPr>
        <p:spPr>
          <a:xfrm>
            <a:off x="2853268" y="135467"/>
            <a:ext cx="9033932" cy="5566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End to End System flow with MCP Message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48075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426" y="432435"/>
            <a:ext cx="3931920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 Stack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0426" y="1316831"/>
            <a:ext cx="235910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50426" y="1768793"/>
            <a:ext cx="657296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Streamlit (UI, File Upload, Interaction)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50426" y="2177534"/>
            <a:ext cx="235910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50426" y="2629495"/>
            <a:ext cx="657296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LangChain (Agent Management, Prompt Handling)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0426" y="2936081"/>
            <a:ext cx="657296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Gemini Pro (LLM API)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50426" y="3242667"/>
            <a:ext cx="657296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FAISS (Vector Similarity Search)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50426" y="3549253"/>
            <a:ext cx="657296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PyMuPDF, python-docx, pptx (Parsing)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50426" y="3855839"/>
            <a:ext cx="657296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pytesseract + Pillow (OCR)</a:t>
            </a:r>
            <a:endParaRPr lang="en-US" sz="20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30" y="438414"/>
            <a:ext cx="6572964" cy="657296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542806" y="4479687"/>
            <a:ext cx="235910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Infrastructure: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542806" y="5454452"/>
            <a:ext cx="657296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MCP (Custom Protocol)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550426" y="5043568"/>
            <a:ext cx="657296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3.10+, pip virtual environment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598" y="443732"/>
            <a:ext cx="5057656" cy="632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UI Screenshots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8065" y="2936796"/>
            <a:ext cx="1321427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BAFAEE-266F-105D-A170-A7C51E8D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77" y="1148971"/>
            <a:ext cx="6485290" cy="4371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D0DC96-CEAC-F01F-EF71-CBAF699D7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22" y="3268028"/>
            <a:ext cx="8053297" cy="4797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72E01-01B0-7361-0645-9F3512B7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70" y="541867"/>
            <a:ext cx="12612860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5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85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Faced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749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Hurdles: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612952"/>
            <a:ext cx="4196358" cy="1722239"/>
          </a:xfrm>
          <a:prstGeom prst="roundRect">
            <a:avLst>
              <a:gd name="adj" fmla="val 553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87024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Installing &amp; configuring OCR tools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71499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(Tesseract, Poppler)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12952"/>
            <a:ext cx="4196358" cy="1722239"/>
          </a:xfrm>
          <a:prstGeom prst="roundRect">
            <a:avLst>
              <a:gd name="adj" fmla="val 553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3870246"/>
            <a:ext cx="3601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Handling token length limits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36066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with Gemini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612952"/>
            <a:ext cx="4196358" cy="1722239"/>
          </a:xfrm>
          <a:prstGeom prst="roundRect">
            <a:avLst>
              <a:gd name="adj" fmla="val 553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3870246"/>
            <a:ext cx="3017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Embedding mismatches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36066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(cosine vs Euclidean)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562005"/>
            <a:ext cx="6407944" cy="868918"/>
          </a:xfrm>
          <a:prstGeom prst="roundRect">
            <a:avLst>
              <a:gd name="adj" fmla="val 10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51084" y="5819299"/>
            <a:ext cx="4035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Multi-turn context management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428548" y="5562005"/>
            <a:ext cx="6407944" cy="868918"/>
          </a:xfrm>
          <a:prstGeom prst="roundRect">
            <a:avLst>
              <a:gd name="adj" fmla="val 10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5842" y="5819299"/>
            <a:ext cx="4879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Inference errors and fallback strategies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529"/>
            <a:ext cx="7673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Scope &amp; Improvements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55470"/>
            <a:ext cx="3402330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🔮</a:t>
            </a: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What’s Next?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636163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2714030"/>
            <a:ext cx="3620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Multi-language OCR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20444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(Hindi, Telugu, etc.)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020979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4098846"/>
            <a:ext cx="46455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UI-based conversation history saving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984909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062776"/>
            <a:ext cx="4021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 highlighting for citations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5948839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30906" y="6026706"/>
            <a:ext cx="57496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Fallback model with GPT-4 when Gemini fails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93790" y="6912769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530906" y="6990636"/>
            <a:ext cx="6496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 on cloud (GCP/AWS) with GPU acceleration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2648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You!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4110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 for joining our presentation on the Agentic RAG Chatbot. We appreciate your time and interest!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85</TotalTime>
  <Words>336</Words>
  <Application>Microsoft Office PowerPoint</Application>
  <PresentationFormat>Custom</PresentationFormat>
  <Paragraphs>65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Lato</vt:lpstr>
      <vt:lpstr>Wingdings 3</vt:lpstr>
      <vt:lpstr>Arial</vt:lpstr>
      <vt:lpstr>Gelasio</vt:lpstr>
      <vt:lpstr>Century Gothic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CHINNU</dc:creator>
  <cp:lastModifiedBy>21a31a4464</cp:lastModifiedBy>
  <cp:revision>4</cp:revision>
  <dcterms:created xsi:type="dcterms:W3CDTF">2025-07-23T13:25:57Z</dcterms:created>
  <dcterms:modified xsi:type="dcterms:W3CDTF">2025-07-24T04:53:14Z</dcterms:modified>
</cp:coreProperties>
</file>